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82" r:id="rId4"/>
    <p:sldId id="283" r:id="rId5"/>
    <p:sldId id="274" r:id="rId6"/>
    <p:sldId id="276" r:id="rId7"/>
    <p:sldId id="275" r:id="rId8"/>
    <p:sldId id="281" r:id="rId9"/>
    <p:sldId id="280" r:id="rId10"/>
    <p:sldId id="277" r:id="rId11"/>
    <p:sldId id="278" r:id="rId12"/>
    <p:sldId id="279" r:id="rId13"/>
    <p:sldId id="284" r:id="rId14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99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kunysz\Ustawienia%20lokalne\Temporary%20Internet%20Files\Content.Outlook\KV2NU46A\KAMIENNA_G&#211;RA_30-09-1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cat>
            <c:numRef>
              <c:f>'2012'!$A$19:$A$24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'2012'!$B$19:$B$24</c:f>
              <c:numCache>
                <c:formatCode>General</c:formatCode>
                <c:ptCount val="6"/>
                <c:pt idx="0">
                  <c:v>9.75</c:v>
                </c:pt>
                <c:pt idx="1">
                  <c:v>9.0500000000000007</c:v>
                </c:pt>
                <c:pt idx="2">
                  <c:v>8.26</c:v>
                </c:pt>
                <c:pt idx="3">
                  <c:v>2.38</c:v>
                </c:pt>
                <c:pt idx="4">
                  <c:v>2.48</c:v>
                </c:pt>
                <c:pt idx="5">
                  <c:v>7.5</c:v>
                </c:pt>
              </c:numCache>
            </c:numRef>
          </c:val>
        </c:ser>
        <c:shape val="box"/>
        <c:axId val="74140288"/>
        <c:axId val="74174848"/>
        <c:axId val="0"/>
      </c:bar3DChart>
      <c:catAx>
        <c:axId val="74140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74174848"/>
        <c:crosses val="autoZero"/>
        <c:auto val="1"/>
        <c:lblAlgn val="ctr"/>
        <c:lblOffset val="100"/>
      </c:catAx>
      <c:valAx>
        <c:axId val="74174848"/>
        <c:scaling>
          <c:orientation val="minMax"/>
        </c:scaling>
        <c:axPos val="l"/>
        <c:majorGridlines/>
        <c:numFmt formatCode="General" sourceLinked="1"/>
        <c:tickLblPos val="nextTo"/>
        <c:crossAx val="74140288"/>
        <c:crosses val="autoZero"/>
        <c:crossBetween val="between"/>
      </c:valAx>
    </c:plotArea>
    <c:plotVisOnly val="1"/>
  </c:chart>
  <c:spPr>
    <a:noFill/>
    <a:ln>
      <a:noFill/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72C7D9-CD93-45E5-B892-3BB2A7D3C2ED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F6D7CE-AB0E-4061-8CC3-BDA0EEDA10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8234B-30A8-4C6B-8FD4-FA48302CB9B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4B0539-653F-4C8B-A222-9138F781D3A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5468B-C2D5-4B55-9FE6-4B80730ED87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57EA7-9717-4C97-94C2-993D7D3648C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B9A4-2F46-49D3-8B56-8F38F260F4AB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75FF-62EB-49DA-AC18-A74BD90423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EE9C-E9F3-4657-BD6C-590763EA5E91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650A-387C-4486-AA70-DEBEF72647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9EEB-D78F-4D03-BA2C-00CF76126E5E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18EA-F3D5-417B-8413-16BE1A2087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0642-0C5C-4DED-9F32-80C8FE239BFC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265E-7BBF-47BF-9249-B51F2739B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064C-B1AB-45E7-AE8E-5FECAE326301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BBC3-AE4C-4506-B864-D9032E267F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60DB-E2DA-4748-8FC3-DF7F139ED015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ECF85-BD13-4D19-94A5-7BB67CEAA9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232F-C574-4569-BB74-E95BDEF6E989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E7BC-E4F7-4E22-ADB2-6159A46389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9BD0-9EC9-4386-84F7-D91AA5883AF3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1219-57B2-4DE7-8438-D5B6253F8C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F22AF-5BF6-468D-8761-BA9DE68C17A0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973D-4CBF-4522-85E4-137F6AB6F4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67DFB-B882-49AB-8A8C-F0E123C5EDBF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A3CE-0074-4D55-BBF3-846F0F4FDD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2F98-5CE8-4ACD-BD6E-974AD476A121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FF5A-AAD9-4CBC-9CA0-8C350B43A5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10A9D7-28C8-47DF-B5E4-2FE6D2E1AA53}" type="datetimeFigureOut">
              <a:rPr lang="pl-PL"/>
              <a:pPr>
                <a:defRPr/>
              </a:pPr>
              <a:t>2014-10-01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4D46A-0483-482F-84C6-E4519BE86E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ymbol zastępczy zawartości 8" descr="tł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D3026-B545-456E-A24C-AAE725B94734}" type="slidenum">
              <a:rPr lang="pl-PL"/>
              <a:pPr>
                <a:defRPr/>
              </a:pPr>
              <a:t>1</a:t>
            </a:fld>
            <a:endParaRPr lang="pl-PL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323850" y="1628775"/>
            <a:ext cx="8569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+mn-lt"/>
                <a:ea typeface="+mj-ea"/>
                <a:cs typeface="+mj-cs"/>
              </a:rPr>
              <a:t>Dotacje z Dolnośląskiego Funduszu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+mn-lt"/>
                <a:ea typeface="+mj-ea"/>
                <a:cs typeface="+mj-cs"/>
              </a:rPr>
              <a:t>Pomocy Rozwojowej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+mn-lt"/>
                <a:ea typeface="+mj-ea"/>
                <a:cs typeface="+mj-cs"/>
              </a:rPr>
              <a:t>dla gmin z powiatu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+mn-lt"/>
                <a:ea typeface="+mj-ea"/>
                <a:cs typeface="+mj-cs"/>
              </a:rPr>
              <a:t>kamiennogórskiego</a:t>
            </a:r>
          </a:p>
        </p:txBody>
      </p:sp>
      <p:sp>
        <p:nvSpPr>
          <p:cNvPr id="2054" name="pole tekstowe 8"/>
          <p:cNvSpPr txBox="1">
            <a:spLocks noChangeArrowheads="1"/>
          </p:cNvSpPr>
          <p:nvPr/>
        </p:nvSpPr>
        <p:spPr bwMode="auto">
          <a:xfrm>
            <a:off x="0" y="52292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1600">
              <a:latin typeface="Calibri" pitchFamily="34" charset="0"/>
            </a:endParaRPr>
          </a:p>
          <a:p>
            <a:pPr algn="ctr"/>
            <a:r>
              <a:rPr lang="pl-PL" sz="1600" b="1">
                <a:latin typeface="Calibri" pitchFamily="34" charset="0"/>
              </a:rPr>
              <a:t> Departament Rozwoju Regionalnego</a:t>
            </a:r>
            <a:r>
              <a:rPr lang="pl-PL" sz="1600">
                <a:latin typeface="Calibri" pitchFamily="34" charset="0"/>
              </a:rPr>
              <a:t> </a:t>
            </a:r>
          </a:p>
          <a:p>
            <a:pPr algn="ctr"/>
            <a:r>
              <a:rPr lang="pl-PL" sz="1600">
                <a:latin typeface="Calibri" pitchFamily="34" charset="0"/>
              </a:rPr>
              <a:t> </a:t>
            </a:r>
            <a:r>
              <a:rPr lang="pl-PL" sz="1600" b="1">
                <a:latin typeface="Calibri" pitchFamily="34" charset="0"/>
              </a:rPr>
              <a:t>Wydział Koordynacji Polityki Regionalnej </a:t>
            </a:r>
          </a:p>
          <a:p>
            <a:pPr algn="ctr"/>
            <a:endParaRPr lang="pl-PL" sz="1600" b="1">
              <a:latin typeface="Calibri" pitchFamily="34" charset="0"/>
            </a:endParaRPr>
          </a:p>
          <a:p>
            <a:pPr algn="ctr"/>
            <a:r>
              <a:rPr lang="pl-PL" sz="1600">
                <a:latin typeface="Calibri" pitchFamily="34" charset="0"/>
              </a:rPr>
              <a:t>Wrocław,  wrzesień 2014 r.</a:t>
            </a: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ymbol zastępczy zawartości 8" descr="tł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0E3F3-5255-4628-95FC-3CF9906B83B5}" type="slidenum">
              <a:rPr lang="pl-PL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1907704" y="1052736"/>
            <a:ext cx="72362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  <a:ea typeface="+mj-ea"/>
                <a:cs typeface="+mj-cs"/>
              </a:rPr>
              <a:t>Inwestycje zrealizowane w ramach DFPR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  <a:ea typeface="+mj-ea"/>
                <a:cs typeface="+mj-cs"/>
              </a:rPr>
              <a:t> w gminie miejsko-wiejskiej Lubawka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  <a:ea typeface="+mj-ea"/>
                <a:cs typeface="+mj-cs"/>
              </a:rPr>
              <a:t>w latach 2010-2011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000" b="1" dirty="0">
              <a:latin typeface="+mn-lt"/>
              <a:ea typeface="+mj-ea"/>
              <a:cs typeface="+mj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  <a:ea typeface="+mj-ea"/>
                <a:cs typeface="+mj-cs"/>
              </a:rPr>
              <a:t>Łączna kwota dofinansowania:</a:t>
            </a:r>
            <a:r>
              <a:rPr lang="pl-PL" sz="2200" b="1" dirty="0">
                <a:latin typeface="+mn-lt"/>
                <a:ea typeface="+mj-ea"/>
                <a:cs typeface="+mj-cs"/>
              </a:rPr>
              <a:t>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548 800 </a:t>
            </a:r>
            <a:r>
              <a:rPr lang="pl-PL" sz="22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zł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 bwMode="auto">
          <a:xfrm>
            <a:off x="323850" y="2420938"/>
            <a:ext cx="8496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latin typeface="+mn-lt"/>
                <a:ea typeface="+mj-ea"/>
                <a:cs typeface="+mj-cs"/>
              </a:rPr>
              <a:t>Zadania:</a:t>
            </a:r>
          </a:p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700" b="1" dirty="0">
              <a:latin typeface="+mn-lt"/>
              <a:ea typeface="+mj-ea"/>
              <a:cs typeface="+mj-cs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700" dirty="0">
                <a:latin typeface="+mn-lt"/>
              </a:rPr>
              <a:t>Przebudowa i zmiana sposobu użytkowania zabytkowego budynku Szkoły Podstawowej </a:t>
            </a:r>
            <a:br>
              <a:rPr lang="pl-PL" sz="1700" dirty="0">
                <a:latin typeface="+mn-lt"/>
              </a:rPr>
            </a:br>
            <a:r>
              <a:rPr lang="pl-PL" sz="1700" dirty="0">
                <a:latin typeface="+mn-lt"/>
              </a:rPr>
              <a:t>w Miszkowicach w gminie Lubawka – etap I 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sz="1700" dirty="0">
              <a:latin typeface="+mn-lt"/>
            </a:endParaRP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700" dirty="0">
                <a:latin typeface="+mn-lt"/>
              </a:rPr>
              <a:t>Modernizacja budynku Zespołu Szkół Publicznych w Lubawce przy ul. Mickiewicza 4 - etap III a</a:t>
            </a: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miejsko-wiejska Lubawka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CE518-DF07-4C74-9E1C-3D2FDBAA8D0F}" type="slidenum">
              <a:rPr lang="pl-PL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12293" name="Rectangle 5"/>
          <p:cNvSpPr txBox="1">
            <a:spLocks/>
          </p:cNvSpPr>
          <p:nvPr/>
        </p:nvSpPr>
        <p:spPr bwMode="auto">
          <a:xfrm>
            <a:off x="1908175" y="693738"/>
            <a:ext cx="7235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>
                <a:latin typeface="Calibri" pitchFamily="34" charset="0"/>
              </a:rPr>
              <a:t>Przebudowa i zmiana sposobu użytkowania zabytkowego budynku Szkoły Podstawowej w Miszkowicach w gminie Lubawka – etap I w roku 2010</a:t>
            </a:r>
          </a:p>
          <a:p>
            <a:pPr algn="ctr" eaLnBrk="0" hangingPunct="0"/>
            <a:endParaRPr lang="pl-PL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pl-PL" sz="2000">
                <a:latin typeface="Calibri" pitchFamily="34" charset="0"/>
              </a:rPr>
              <a:t>Kwota dofinansowania:</a:t>
            </a:r>
            <a:r>
              <a:rPr lang="pl-PL" sz="2000" b="1">
                <a:latin typeface="Calibri" pitchFamily="34" charset="0"/>
              </a:rPr>
              <a:t>  </a:t>
            </a:r>
            <a:r>
              <a:rPr lang="pl-PL" sz="2000" b="1">
                <a:solidFill>
                  <a:srgbClr val="C00000"/>
                </a:solidFill>
                <a:latin typeface="Calibri" pitchFamily="34" charset="0"/>
              </a:rPr>
              <a:t>253 564 zł</a:t>
            </a:r>
          </a:p>
          <a:p>
            <a:pPr algn="ctr" eaLnBrk="0" hangingPunct="0"/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294" name="Picture 3" descr="DSCN5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30972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Prostokąt 9"/>
          <p:cNvSpPr>
            <a:spLocks noChangeArrowheads="1"/>
          </p:cNvSpPr>
          <p:nvPr/>
        </p:nvSpPr>
        <p:spPr bwMode="auto">
          <a:xfrm>
            <a:off x="179388" y="6165850"/>
            <a:ext cx="28082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Docieplona ścian budynku szkoły</a:t>
            </a:r>
          </a:p>
        </p:txBody>
      </p:sp>
      <p:pic>
        <p:nvPicPr>
          <p:cNvPr id="12296" name="Picture 4" descr="DSCN5149"/>
          <p:cNvPicPr>
            <a:picLocks noChangeAspect="1" noChangeArrowheads="1"/>
          </p:cNvPicPr>
          <p:nvPr/>
        </p:nvPicPr>
        <p:blipFill>
          <a:blip r:embed="rId5" cstate="print"/>
          <a:srcRect l="14063" t="9380" r="27345"/>
          <a:stretch>
            <a:fillRect/>
          </a:stretch>
        </p:blipFill>
        <p:spPr bwMode="auto">
          <a:xfrm>
            <a:off x="3563938" y="4292600"/>
            <a:ext cx="18002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Prostokąt 11"/>
          <p:cNvSpPr>
            <a:spLocks noChangeArrowheads="1"/>
          </p:cNvSpPr>
          <p:nvPr/>
        </p:nvSpPr>
        <p:spPr bwMode="auto">
          <a:xfrm>
            <a:off x="3492500" y="6453188"/>
            <a:ext cx="2232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Nowe oświetlenie</a:t>
            </a:r>
          </a:p>
        </p:txBody>
      </p:sp>
      <p:pic>
        <p:nvPicPr>
          <p:cNvPr id="12298" name="Picture 5" descr="DSCN51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049588"/>
            <a:ext cx="31686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Prostokąt 13"/>
          <p:cNvSpPr>
            <a:spLocks noChangeArrowheads="1"/>
          </p:cNvSpPr>
          <p:nvPr/>
        </p:nvSpPr>
        <p:spPr bwMode="auto">
          <a:xfrm>
            <a:off x="5651500" y="5414963"/>
            <a:ext cx="2592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Nowe okna i ogrzewanie</a:t>
            </a:r>
          </a:p>
        </p:txBody>
      </p:sp>
      <p:pic>
        <p:nvPicPr>
          <p:cNvPr id="12300" name="Picture 6" descr="DSCN5154"/>
          <p:cNvPicPr>
            <a:picLocks noChangeAspect="1" noChangeArrowheads="1"/>
          </p:cNvPicPr>
          <p:nvPr/>
        </p:nvPicPr>
        <p:blipFill>
          <a:blip r:embed="rId7" cstate="print"/>
          <a:srcRect l="11905" r="28571"/>
          <a:stretch>
            <a:fillRect/>
          </a:stretch>
        </p:blipFill>
        <p:spPr bwMode="auto">
          <a:xfrm>
            <a:off x="3563938" y="2276475"/>
            <a:ext cx="1800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8" descr="DSCN5145"/>
          <p:cNvPicPr>
            <a:picLocks noChangeAspect="1" noChangeArrowheads="1"/>
          </p:cNvPicPr>
          <p:nvPr/>
        </p:nvPicPr>
        <p:blipFill>
          <a:blip r:embed="rId8" cstate="print"/>
          <a:srcRect l="21278" t="8894" r="19894" b="5724"/>
          <a:stretch>
            <a:fillRect/>
          </a:stretch>
        </p:blipFill>
        <p:spPr bwMode="auto">
          <a:xfrm>
            <a:off x="900113" y="1700213"/>
            <a:ext cx="1800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miejsko-wiejska Lubawka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B0A7C-D961-44F2-9506-A2E0F31674C3}" type="slidenum">
              <a:rPr lang="pl-PL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13317" name="Rectangle 5"/>
          <p:cNvSpPr txBox="1">
            <a:spLocks/>
          </p:cNvSpPr>
          <p:nvPr/>
        </p:nvSpPr>
        <p:spPr bwMode="auto">
          <a:xfrm>
            <a:off x="1908175" y="693738"/>
            <a:ext cx="72358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>
                <a:latin typeface="Calibri" pitchFamily="34" charset="0"/>
              </a:rPr>
              <a:t>Modernizacja budynku Zespołu Szkół Publicznych w Lubawce przy            ul. Mickiewicza 4 - etap III a w roku 2011</a:t>
            </a:r>
          </a:p>
          <a:p>
            <a:pPr algn="ctr" eaLnBrk="0" hangingPunct="0"/>
            <a:endParaRPr lang="pl-PL" sz="500" b="1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pl-PL" sz="2000">
                <a:latin typeface="Calibri" pitchFamily="34" charset="0"/>
              </a:rPr>
              <a:t>Kwota dofinansowania:</a:t>
            </a:r>
            <a:r>
              <a:rPr lang="pl-PL" sz="2000" b="1">
                <a:latin typeface="Calibri" pitchFamily="34" charset="0"/>
              </a:rPr>
              <a:t>  </a:t>
            </a:r>
            <a:r>
              <a:rPr lang="pl-PL" sz="2000" b="1">
                <a:solidFill>
                  <a:srgbClr val="C00000"/>
                </a:solidFill>
                <a:latin typeface="Calibri" pitchFamily="34" charset="0"/>
              </a:rPr>
              <a:t>295 236 zł</a:t>
            </a:r>
          </a:p>
          <a:p>
            <a:pPr algn="ctr" eaLnBrk="0" hangingPunct="0"/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8" name="Prostokąt 8"/>
          <p:cNvSpPr>
            <a:spLocks noChangeArrowheads="1"/>
          </p:cNvSpPr>
          <p:nvPr/>
        </p:nvSpPr>
        <p:spPr bwMode="auto">
          <a:xfrm>
            <a:off x="539750" y="6524625"/>
            <a:ext cx="28082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Zmodernizowana instalacja wodna w kotłowni</a:t>
            </a:r>
          </a:p>
        </p:txBody>
      </p:sp>
      <p:sp>
        <p:nvSpPr>
          <p:cNvPr id="13319" name="Prostokąt 10"/>
          <p:cNvSpPr>
            <a:spLocks noChangeArrowheads="1"/>
          </p:cNvSpPr>
          <p:nvPr/>
        </p:nvSpPr>
        <p:spPr bwMode="auto">
          <a:xfrm>
            <a:off x="2843213" y="4119563"/>
            <a:ext cx="3097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Nowy kocioł c.o.</a:t>
            </a:r>
          </a:p>
        </p:txBody>
      </p:sp>
      <p:sp>
        <p:nvSpPr>
          <p:cNvPr id="13320" name="Prostokąt 12"/>
          <p:cNvSpPr>
            <a:spLocks noChangeArrowheads="1"/>
          </p:cNvSpPr>
          <p:nvPr/>
        </p:nvSpPr>
        <p:spPr bwMode="auto">
          <a:xfrm>
            <a:off x="5867400" y="6062663"/>
            <a:ext cx="3025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Nowy sanitariat po przebudowie</a:t>
            </a:r>
          </a:p>
        </p:txBody>
      </p:sp>
      <p:pic>
        <p:nvPicPr>
          <p:cNvPr id="13321" name="Picture 2" descr="DSCN5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789363"/>
            <a:ext cx="30241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 descr="IMG_0041"/>
          <p:cNvPicPr>
            <a:picLocks noChangeAspect="1" noChangeArrowheads="1"/>
          </p:cNvPicPr>
          <p:nvPr/>
        </p:nvPicPr>
        <p:blipFill>
          <a:blip r:embed="rId5" cstate="print"/>
          <a:srcRect t="4890" b="12576"/>
          <a:stretch>
            <a:fillRect/>
          </a:stretch>
        </p:blipFill>
        <p:spPr bwMode="auto">
          <a:xfrm>
            <a:off x="2916238" y="2349500"/>
            <a:ext cx="29368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 descr="IMG_00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365625"/>
            <a:ext cx="2736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5" descr="DSCN5156"/>
          <p:cNvPicPr>
            <a:picLocks noChangeAspect="1" noChangeArrowheads="1"/>
          </p:cNvPicPr>
          <p:nvPr/>
        </p:nvPicPr>
        <p:blipFill>
          <a:blip r:embed="rId7" cstate="print"/>
          <a:srcRect l="7423" t="5287" r="18338" b="20700"/>
          <a:stretch>
            <a:fillRect/>
          </a:stretch>
        </p:blipFill>
        <p:spPr bwMode="auto">
          <a:xfrm>
            <a:off x="323850" y="2319338"/>
            <a:ext cx="20875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miejsko-wiejska Lubawka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6385B-F763-4A81-9A8F-886BA3A687DB}" type="slidenum">
              <a:rPr lang="pl-PL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1907704" y="332656"/>
            <a:ext cx="72362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latin typeface="+mn-lt"/>
                <a:ea typeface="+mj-ea"/>
                <a:cs typeface="+mj-cs"/>
              </a:rPr>
              <a:t>Wydatki DFPR w latach 2009-2014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000" b="1" dirty="0">
              <a:latin typeface="+mn-lt"/>
              <a:ea typeface="+mj-ea"/>
              <a:cs typeface="+mj-cs"/>
            </a:endParaRPr>
          </a:p>
        </p:txBody>
      </p:sp>
      <p:sp>
        <p:nvSpPr>
          <p:cNvPr id="14342" name="Rectangle 5"/>
          <p:cNvSpPr txBox="1">
            <a:spLocks/>
          </p:cNvSpPr>
          <p:nvPr/>
        </p:nvSpPr>
        <p:spPr bwMode="auto">
          <a:xfrm>
            <a:off x="250825" y="5013325"/>
            <a:ext cx="8642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pl-PL" sz="1600" b="1"/>
              <a:t>W latach 2009-2014 wsparciem objęto 91 gmin, które realizowały łącznie 222 projekty. Samorząd Województwa Dolnośląskiego przeznaczył na ten cel kwotę </a:t>
            </a:r>
            <a:br>
              <a:rPr lang="pl-PL" sz="1600" b="1"/>
            </a:br>
            <a:r>
              <a:rPr lang="pl-PL" sz="1600" b="1"/>
              <a:t>ponad 38 mln zł. Wkład beneficjentów to kwota ok. 40 mln zł.</a:t>
            </a:r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graphicFrame>
        <p:nvGraphicFramePr>
          <p:cNvPr id="8" name="Wykres 7"/>
          <p:cNvGraphicFramePr/>
          <p:nvPr/>
        </p:nvGraphicFramePr>
        <p:xfrm>
          <a:off x="611560" y="1556792"/>
          <a:ext cx="80648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691680" y="3068960"/>
            <a:ext cx="325744" cy="1116139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200" b="1" dirty="0">
                <a:latin typeface="+mn-lt"/>
              </a:rPr>
              <a:t>46 projektów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771800" y="3140968"/>
            <a:ext cx="431132" cy="1044131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200" b="1" dirty="0">
                <a:latin typeface="+mn-lt"/>
              </a:rPr>
              <a:t>46 projektów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23928" y="3068960"/>
            <a:ext cx="354022" cy="1152147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200" b="1" dirty="0">
                <a:latin typeface="+mn-lt"/>
              </a:rPr>
              <a:t>43 projekty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04048" y="3068960"/>
            <a:ext cx="346701" cy="1116139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200" b="1" dirty="0">
                <a:latin typeface="+mn-lt"/>
              </a:rPr>
              <a:t>14 projektów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084168" y="2996952"/>
            <a:ext cx="360046" cy="1188147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200" b="1" dirty="0">
                <a:latin typeface="+mn-lt"/>
              </a:rPr>
              <a:t>31 projektów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236290" y="3140968"/>
            <a:ext cx="360046" cy="1044131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200" b="1" dirty="0">
                <a:latin typeface="+mn-lt"/>
              </a:rPr>
              <a:t>46 projektów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23528" y="1628800"/>
            <a:ext cx="498554" cy="2700345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pl-PL" sz="1600" b="1" dirty="0">
                <a:latin typeface="+mn-lt"/>
              </a:rPr>
              <a:t>Łączna kwota środków w mln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692275" y="1484313"/>
            <a:ext cx="7191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 dirty="0">
                <a:latin typeface="+mn-lt"/>
              </a:rPr>
              <a:t>9,75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771775" y="1681163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 dirty="0">
                <a:latin typeface="+mn-lt"/>
              </a:rPr>
              <a:t>9,05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851275" y="1897063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 dirty="0">
                <a:latin typeface="+mn-lt"/>
              </a:rPr>
              <a:t>8,26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932363" y="2852738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 dirty="0">
                <a:latin typeface="+mn-lt"/>
              </a:rPr>
              <a:t>2,38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084888" y="2852738"/>
            <a:ext cx="7191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 dirty="0">
                <a:latin typeface="+mn-lt"/>
              </a:rPr>
              <a:t>2,48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7164388" y="1916113"/>
            <a:ext cx="720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 dirty="0">
                <a:latin typeface="+mn-lt"/>
              </a:rPr>
              <a:t>7,50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ymbol zastępczy zawartości 8" descr="tł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75128-82E4-40DD-865B-67189E9E4CCD}" type="slidenum">
              <a:rPr lang="pl-PL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250825" y="1700213"/>
            <a:ext cx="860583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tabLst>
                <a:tab pos="457200" algn="l"/>
                <a:tab pos="914400" algn="l"/>
              </a:tabLst>
              <a:defRPr/>
            </a:pPr>
            <a:r>
              <a:rPr lang="pl-PL" sz="1600" b="1" i="1" dirty="0">
                <a:latin typeface="+mn-lt"/>
                <a:ea typeface="Times New Roman" pitchFamily="18" charset="0"/>
                <a:cs typeface="Arial" charset="0"/>
              </a:rPr>
              <a:t>Pomoc rozwojowa, udzielana w formie dotacji celowej z budżetu Województwa Dolnośląskiego, kierowana jest do jednostek samorządu terytorialnego szczebla gminnego, które:</a:t>
            </a:r>
            <a:endParaRPr lang="pl-PL" sz="1500" dirty="0">
              <a:latin typeface="+mn-lt"/>
              <a:ea typeface="Times New Roman" pitchFamily="18" charset="0"/>
              <a:cs typeface="Arial" charset="0"/>
            </a:endParaRPr>
          </a:p>
          <a:p>
            <a:pPr indent="361950" algn="just" eaLnBrk="0" fontAlgn="auto" hangingPunct="0">
              <a:lnSpc>
                <a:spcPct val="150000"/>
              </a:lnSpc>
              <a:spcBef>
                <a:spcPts val="18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361950" algn="l"/>
                <a:tab pos="914400" algn="l"/>
              </a:tabLst>
              <a:defRPr/>
            </a:pPr>
            <a:r>
              <a:rPr lang="pl-PL" sz="1600" dirty="0">
                <a:latin typeface="+mn-lt"/>
                <a:ea typeface="Times New Roman" pitchFamily="18" charset="0"/>
                <a:cs typeface="Arial" charset="0"/>
              </a:rPr>
              <a:t>są zagrożone procesem pogłębiania różnic w obrębie województwa (dywergencji wewnętrznej) w 	sferze przestrzennej, społecznej lub gospodarczej,</a:t>
            </a:r>
          </a:p>
          <a:p>
            <a:pPr indent="361950" algn="just" eaLnBrk="0" fontAlgn="auto" hangingPunct="0">
              <a:lnSpc>
                <a:spcPct val="150000"/>
              </a:lnSpc>
              <a:spcBef>
                <a:spcPts val="18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361950" algn="l"/>
                <a:tab pos="914400" algn="l"/>
              </a:tabLst>
              <a:defRPr/>
            </a:pPr>
            <a:r>
              <a:rPr lang="pl-PL" sz="1600" dirty="0">
                <a:latin typeface="+mn-lt"/>
                <a:ea typeface="Times New Roman" pitchFamily="18" charset="0"/>
                <a:cs typeface="Arial" charset="0"/>
              </a:rPr>
              <a:t>znajdują się w sytuacji, która nie pozwala na zainicjowanie procesu rozwoju bez wsparcia z 	zewnątrz,</a:t>
            </a:r>
          </a:p>
          <a:p>
            <a:pPr indent="361950" algn="just" eaLnBrk="0" fontAlgn="auto" hangingPunct="0">
              <a:lnSpc>
                <a:spcPct val="150000"/>
              </a:lnSpc>
              <a:spcBef>
                <a:spcPts val="1800"/>
              </a:spcBef>
              <a:spcAft>
                <a:spcPts val="300"/>
              </a:spcAft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pl-PL" sz="1600" dirty="0">
                <a:latin typeface="+mn-lt"/>
                <a:ea typeface="Times New Roman" pitchFamily="18" charset="0"/>
                <a:cs typeface="Arial" charset="0"/>
              </a:rPr>
              <a:t>osiągają dochody budżetu ogółem w przeliczeniu na jednego mieszkańca, w wysokości poniżej 	75% średniej dla Województwa Dolnośląskiego</a:t>
            </a:r>
            <a:endParaRPr lang="pl-PL" sz="1600" dirty="0">
              <a:latin typeface="+mn-lt"/>
              <a:ea typeface="+mj-ea"/>
              <a:cs typeface="+mj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500" b="1" dirty="0">
              <a:latin typeface="+mn-lt"/>
              <a:ea typeface="+mj-ea"/>
              <a:cs typeface="+mj-cs"/>
            </a:endParaRPr>
          </a:p>
        </p:txBody>
      </p:sp>
      <p:sp>
        <p:nvSpPr>
          <p:cNvPr id="9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3079" name="Rectangle 5"/>
          <p:cNvSpPr txBox="1">
            <a:spLocks/>
          </p:cNvSpPr>
          <p:nvPr/>
        </p:nvSpPr>
        <p:spPr bwMode="auto">
          <a:xfrm>
            <a:off x="1908175" y="404813"/>
            <a:ext cx="7235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2000" b="1">
                <a:solidFill>
                  <a:srgbClr val="000000"/>
                </a:solidFill>
                <a:latin typeface="Calibri" pitchFamily="34" charset="0"/>
              </a:rPr>
              <a:t>Zasady funkcjonowania DFPR</a:t>
            </a:r>
            <a:endParaRPr lang="pl-PL" sz="2000" b="1">
              <a:solidFill>
                <a:srgbClr val="C00000"/>
              </a:solidFill>
              <a:latin typeface="Calibri" pitchFamily="34" charset="0"/>
            </a:endParaRPr>
          </a:p>
          <a:p>
            <a:pPr algn="ctr" eaLnBrk="0" hangingPunct="0"/>
            <a:endParaRPr lang="pl-PL" sz="2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4101" name="Prostokąt 3"/>
          <p:cNvSpPr>
            <a:spLocks noChangeArrowheads="1"/>
          </p:cNvSpPr>
          <p:nvPr/>
        </p:nvSpPr>
        <p:spPr bwMode="auto">
          <a:xfrm>
            <a:off x="395288" y="1628775"/>
            <a:ext cx="8280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l-PL" sz="1600">
                <a:latin typeface="Calibri" pitchFamily="34" charset="0"/>
              </a:rPr>
              <a:t>Ujęcie w budżecie województwa środków na realizację zadań prorozwojowych</a:t>
            </a:r>
            <a:r>
              <a:rPr lang="pl-PL" sz="1600">
                <a:latin typeface="Calibri" pitchFamily="34" charset="0"/>
                <a:cs typeface="Times New Roman" pitchFamily="18" charset="0"/>
              </a:rPr>
              <a:t>,</a:t>
            </a:r>
            <a:endParaRPr lang="pl-PL" sz="1600">
              <a:latin typeface="Calibri" pitchFamily="34" charset="0"/>
            </a:endParaRPr>
          </a:p>
          <a:p>
            <a:pPr indent="3619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l-PL" sz="1600">
                <a:latin typeface="Calibri" pitchFamily="34" charset="0"/>
              </a:rPr>
              <a:t>Zarząd Województwa zatwierdza wagi dla poszczególnych kryteriów kwalifikacji, na podstawie 	których tworzony jest ranking gmin w oparciu o dane GUS,</a:t>
            </a:r>
          </a:p>
          <a:p>
            <a:pPr indent="3619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l-PL" sz="1600">
                <a:latin typeface="Calibri" pitchFamily="34" charset="0"/>
              </a:rPr>
              <a:t>Marszałek wysyła do gmin zaproszenia w celu składania wniosków projektów,</a:t>
            </a:r>
          </a:p>
          <a:p>
            <a:pPr indent="3619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l-PL" sz="1600">
                <a:latin typeface="Calibri" pitchFamily="34" charset="0"/>
              </a:rPr>
              <a:t>Podpisanie umów z gminami i przekazanie I transzy dotacji w formie zaliczki,</a:t>
            </a:r>
          </a:p>
          <a:p>
            <a:pPr indent="3619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l-PL" sz="1600">
                <a:latin typeface="Calibri" pitchFamily="34" charset="0"/>
              </a:rPr>
              <a:t>Przekazanie II transzy dotacji w formie zaliczki lub refundacji po przedstawieniu sprawozdania 	z częściowego lub końcowego wykonania zadana i jego pozytywnej weryfikacji,</a:t>
            </a:r>
          </a:p>
          <a:p>
            <a:pPr indent="36195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pl-PL" sz="1600">
                <a:latin typeface="Calibri" pitchFamily="34" charset="0"/>
              </a:rPr>
              <a:t>Rozliczenie dotacji w danym roku budżetowym.  </a:t>
            </a:r>
          </a:p>
        </p:txBody>
      </p:sp>
      <p:sp>
        <p:nvSpPr>
          <p:cNvPr id="4102" name="Rectangle 5"/>
          <p:cNvSpPr txBox="1">
            <a:spLocks/>
          </p:cNvSpPr>
          <p:nvPr/>
        </p:nvSpPr>
        <p:spPr bwMode="auto">
          <a:xfrm>
            <a:off x="1908175" y="404813"/>
            <a:ext cx="72358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2000" b="1">
                <a:solidFill>
                  <a:srgbClr val="000000"/>
                </a:solidFill>
                <a:latin typeface="Calibri" pitchFamily="34" charset="0"/>
              </a:rPr>
              <a:t>Etapy postępowania</a:t>
            </a:r>
            <a:endParaRPr lang="pl-PL" sz="2000" b="1">
              <a:solidFill>
                <a:srgbClr val="C00000"/>
              </a:solidFill>
              <a:latin typeface="Calibri" pitchFamily="34" charset="0"/>
            </a:endParaRPr>
          </a:p>
          <a:p>
            <a:pPr algn="ctr" eaLnBrk="0" hangingPunct="0"/>
            <a:endParaRPr lang="pl-PL" sz="2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1608138"/>
            <a:ext cx="84248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r>
              <a:rPr lang="pl-PL">
                <a:latin typeface="Calibri" pitchFamily="34" charset="0"/>
                <a:ea typeface="Times New Roman" pitchFamily="18" charset="0"/>
                <a:cs typeface="Arial" charset="0"/>
              </a:rPr>
              <a:t>dochód budżetu gminy ogółem w przeliczeniu na 1 mieszkańca, </a:t>
            </a:r>
          </a:p>
          <a:p>
            <a:pPr indent="361950" algn="just" eaLnBrk="0" hangingPunct="0">
              <a:lnSpc>
                <a:spcPct val="150000"/>
              </a:lnSpc>
              <a:tabLst>
                <a:tab pos="457200" algn="l"/>
                <a:tab pos="1047750" algn="l"/>
              </a:tabLst>
            </a:pPr>
            <a:endParaRPr lang="pl-PL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r>
              <a:rPr lang="pl-PL">
                <a:latin typeface="Calibri" pitchFamily="34" charset="0"/>
                <a:ea typeface="Times New Roman" pitchFamily="18" charset="0"/>
                <a:cs typeface="Arial" charset="0"/>
              </a:rPr>
              <a:t>dochód własny gminy w przeliczeniu na 1 mieszkańca,</a:t>
            </a: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endParaRPr lang="pl-PL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r>
              <a:rPr lang="pl-PL">
                <a:latin typeface="Calibri" pitchFamily="34" charset="0"/>
                <a:ea typeface="Times New Roman" pitchFamily="18" charset="0"/>
                <a:cs typeface="Arial" charset="0"/>
              </a:rPr>
              <a:t>liczbę zarejestrowanych bezrobotnych na 1000 mieszkańców,</a:t>
            </a: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endParaRPr lang="pl-PL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r>
              <a:rPr lang="pl-PL">
                <a:latin typeface="Calibri" pitchFamily="34" charset="0"/>
                <a:ea typeface="Times New Roman" pitchFamily="18" charset="0"/>
                <a:cs typeface="Arial" charset="0"/>
              </a:rPr>
              <a:t>podmioty wpisane do rejestru REGON na 10 tys. ludności,</a:t>
            </a: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endParaRPr lang="pl-PL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indent="361950" algn="just" eaLnBrk="0" hangingPunct="0">
              <a:lnSpc>
                <a:spcPct val="150000"/>
              </a:lnSpc>
              <a:buFont typeface="Wingdings" pitchFamily="2" charset="2"/>
              <a:buChar char="Ø"/>
              <a:tabLst>
                <a:tab pos="457200" algn="l"/>
                <a:tab pos="1047750" algn="l"/>
              </a:tabLst>
            </a:pPr>
            <a:r>
              <a:rPr lang="pl-PL">
                <a:latin typeface="Calibri" pitchFamily="34" charset="0"/>
                <a:ea typeface="Times New Roman" pitchFamily="18" charset="0"/>
                <a:cs typeface="Arial" charset="0"/>
              </a:rPr>
              <a:t>zagregowany wskaźnik wydatków budżetów gmin na oświatę i wychowanie 	(przedszkola, szkoły podstawowe i gimnazja) odniesiony do liczby uczniów w tych 	placówkach.</a:t>
            </a:r>
          </a:p>
        </p:txBody>
      </p:sp>
      <p:sp>
        <p:nvSpPr>
          <p:cNvPr id="5126" name="Rectangle 5"/>
          <p:cNvSpPr txBox="1">
            <a:spLocks/>
          </p:cNvSpPr>
          <p:nvPr/>
        </p:nvSpPr>
        <p:spPr bwMode="auto">
          <a:xfrm>
            <a:off x="1908175" y="333375"/>
            <a:ext cx="72358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2000" b="1">
                <a:latin typeface="Calibri" pitchFamily="34" charset="0"/>
              </a:rPr>
              <a:t>Kryteria oceny beneficjentów:</a:t>
            </a:r>
            <a:endParaRPr lang="pl-PL" sz="20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ymbol zastępczy zawartości 8" descr="tł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Obraz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B68B9-08EA-4FB6-9EA2-2CA0FE4597A8}" type="slidenum">
              <a:rPr lang="pl-PL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179512" y="1844824"/>
            <a:ext cx="8964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Inwestycje w gminie miejskiej Kamienna Góra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0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5"/>
          <p:cNvSpPr txBox="1">
            <a:spLocks/>
          </p:cNvSpPr>
          <p:nvPr/>
        </p:nvSpPr>
        <p:spPr bwMode="auto">
          <a:xfrm>
            <a:off x="323850" y="2060575"/>
            <a:ext cx="842486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latin typeface="+mn-lt"/>
                <a:ea typeface="+mj-ea"/>
                <a:cs typeface="+mj-cs"/>
              </a:rPr>
              <a:t>Zadania zrealizowane w 2011 roku:</a:t>
            </a:r>
          </a:p>
          <a:p>
            <a:pPr indent="266700" algn="just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l-PL" sz="500" dirty="0">
              <a:latin typeface="+mn-lt"/>
              <a:ea typeface="+mj-ea"/>
              <a:cs typeface="+mj-cs"/>
            </a:endParaRPr>
          </a:p>
          <a:p>
            <a:pPr indent="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pl-PL" sz="1500" dirty="0">
                <a:solidFill>
                  <a:srgbClr val="000000"/>
                </a:solidFill>
                <a:latin typeface="+mn-lt"/>
              </a:rPr>
              <a:t>Modernizacja pomieszczeń Przedszkola Publicznego nr 1 w Kamiennej Górze na potrzeby dodatkowej 	grupy żłobkowej</a:t>
            </a:r>
          </a:p>
          <a:p>
            <a:pPr indent="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>
                <a:solidFill>
                  <a:srgbClr val="000000"/>
                </a:solidFill>
                <a:latin typeface="+mn-lt"/>
              </a:rPr>
              <a:t>Budowa sieci wodociągowej oraz kanalizacyjnej w Kamiennej Górze</a:t>
            </a:r>
          </a:p>
          <a:p>
            <a:pPr indent="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>
                <a:solidFill>
                  <a:srgbClr val="000000"/>
                </a:solidFill>
                <a:latin typeface="+mn-lt"/>
              </a:rPr>
              <a:t>Budowa sieci wodociągowej oraz kanalizacyjnej w Kamiennej Górze- ul. Różna</a:t>
            </a:r>
          </a:p>
          <a:p>
            <a:pPr indent="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pl-PL" sz="1500" dirty="0">
                <a:solidFill>
                  <a:srgbClr val="000000"/>
                </a:solidFill>
                <a:latin typeface="+mn-lt"/>
              </a:rPr>
              <a:t>Budowa sieci wodociągowej oraz kanalizacyjnej w Kamiennej Górze- ul. </a:t>
            </a:r>
            <a:r>
              <a:rPr lang="pl-PL" sz="1500" dirty="0" err="1">
                <a:solidFill>
                  <a:srgbClr val="000000"/>
                </a:solidFill>
                <a:latin typeface="+mn-lt"/>
              </a:rPr>
              <a:t>Cegielniania</a:t>
            </a:r>
            <a:endParaRPr lang="pl-PL" sz="1500" dirty="0">
              <a:solidFill>
                <a:srgbClr val="000000"/>
              </a:solidFill>
              <a:latin typeface="+mn-lt"/>
            </a:endParaRPr>
          </a:p>
          <a:p>
            <a:pPr indent="266700" algn="just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endParaRPr lang="pl-PL" sz="500" dirty="0">
              <a:solidFill>
                <a:srgbClr val="000000"/>
              </a:solidFill>
              <a:latin typeface="+mn-lt"/>
            </a:endParaRPr>
          </a:p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600" b="1" dirty="0">
                <a:latin typeface="+mn-lt"/>
              </a:rPr>
              <a:t>Zadanie realizowane w 2014 roku:</a:t>
            </a:r>
          </a:p>
          <a:p>
            <a:pPr marL="266700" indent="-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>
                <a:latin typeface="+mn-lt"/>
              </a:rPr>
              <a:t>Poprawa bazy edukacyjnej Przedszkola Publicznego nr 1 oraz Żłobka Miejskiego w Kamiennej Górze</a:t>
            </a:r>
          </a:p>
          <a:p>
            <a:pPr indent="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pl-PL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179512" y="5229200"/>
            <a:ext cx="89644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>
                <a:solidFill>
                  <a:srgbClr val="C00000"/>
                </a:solidFill>
                <a:latin typeface="+mn-lt"/>
                <a:ea typeface="+mj-ea"/>
                <a:cs typeface="+mj-cs"/>
              </a:rPr>
              <a:t>Inwestycje w </a:t>
            </a:r>
            <a:r>
              <a:rPr lang="pl-PL" sz="22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gminie wiejskiej Kamienna Góra</a:t>
            </a:r>
          </a:p>
        </p:txBody>
      </p:sp>
      <p:sp>
        <p:nvSpPr>
          <p:cNvPr id="9" name="Prostokąt 8"/>
          <p:cNvSpPr/>
          <p:nvPr/>
        </p:nvSpPr>
        <p:spPr>
          <a:xfrm>
            <a:off x="323850" y="5965825"/>
            <a:ext cx="8496300" cy="631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pl-PL" sz="1500" b="1" dirty="0">
                <a:latin typeface="+mn-lt"/>
              </a:rPr>
              <a:t>Zadanie zrealizowane w 2013 roku:</a:t>
            </a:r>
            <a:endParaRPr lang="pl-PL" sz="500" b="1" dirty="0">
              <a:latin typeface="+mn-lt"/>
            </a:endParaRPr>
          </a:p>
          <a:p>
            <a:pPr marL="266700" indent="-266700" algn="just" eaLnBrk="0" fontAlgn="auto" hangingPunct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>
                <a:latin typeface="+mn-lt"/>
              </a:rPr>
              <a:t>Przebudowa stołówki szkolnej w Zespole Szkół Publicznych w Krzeszowie - gmina Kamienna Góra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907704" y="510352"/>
            <a:ext cx="7236296" cy="112338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Inwestycje realizowane w ramach DFPR w gminach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 Kamienna Góra w latach 2011-2014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500" b="1" dirty="0"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</a:rPr>
              <a:t>Łączna kwota dofinansowania:</a:t>
            </a:r>
            <a:r>
              <a:rPr lang="pl-PL" sz="2200" b="1" dirty="0">
                <a:latin typeface="+mn-lt"/>
              </a:rPr>
              <a:t>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680 349 zł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EE0A4-C754-4639-9780-D0776BBFDBC4}" type="slidenum">
              <a:rPr lang="pl-PL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1907704" y="908720"/>
            <a:ext cx="7236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pl-PL" b="1" dirty="0">
                <a:solidFill>
                  <a:srgbClr val="000000"/>
                </a:solidFill>
                <a:latin typeface="+mn-lt"/>
              </a:rPr>
              <a:t>Modernizacja pomieszczeń Przedszkola Publicznego nr 1 w Kamiennej Górze na potrzeby dodatkowej grupy żłobkowej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000" b="1" dirty="0">
              <a:solidFill>
                <a:srgbClr val="000000"/>
              </a:solidFill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+mn-lt"/>
              </a:rPr>
              <a:t>Kwota dofinansowania:</a:t>
            </a:r>
            <a:r>
              <a:rPr lang="pl-PL" sz="2000" b="1" dirty="0">
                <a:latin typeface="+mn-lt"/>
              </a:rPr>
              <a:t> </a:t>
            </a:r>
            <a:r>
              <a:rPr lang="pl-PL" sz="2000" b="1" dirty="0">
                <a:solidFill>
                  <a:srgbClr val="C00000"/>
                </a:solidFill>
                <a:latin typeface="+mn-lt"/>
              </a:rPr>
              <a:t>171 750 zł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pic>
        <p:nvPicPr>
          <p:cNvPr id="7175" name="Picture 2" descr="DSCN5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533650"/>
            <a:ext cx="3429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Prostokąt 9"/>
          <p:cNvSpPr>
            <a:spLocks noChangeArrowheads="1"/>
          </p:cNvSpPr>
          <p:nvPr/>
        </p:nvSpPr>
        <p:spPr bwMode="auto">
          <a:xfrm>
            <a:off x="179388" y="5054600"/>
            <a:ext cx="2952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Wymienione drzwi w budynku przedszkola</a:t>
            </a:r>
          </a:p>
        </p:txBody>
      </p:sp>
      <p:sp>
        <p:nvSpPr>
          <p:cNvPr id="7177" name="Prostokąt 11"/>
          <p:cNvSpPr>
            <a:spLocks noChangeArrowheads="1"/>
          </p:cNvSpPr>
          <p:nvPr/>
        </p:nvSpPr>
        <p:spPr bwMode="auto">
          <a:xfrm>
            <a:off x="2627313" y="6381750"/>
            <a:ext cx="29527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Widok tarasu po modernizacji</a:t>
            </a:r>
          </a:p>
        </p:txBody>
      </p:sp>
      <p:pic>
        <p:nvPicPr>
          <p:cNvPr id="7178" name="Picture 4" descr="IMG_0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463800"/>
            <a:ext cx="38909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 descr="DSCN5136"/>
          <p:cNvPicPr>
            <a:picLocks noChangeAspect="1" noChangeArrowheads="1"/>
          </p:cNvPicPr>
          <p:nvPr/>
        </p:nvPicPr>
        <p:blipFill>
          <a:blip r:embed="rId6" cstate="print"/>
          <a:srcRect l="4349" r="2174" b="13655"/>
          <a:stretch>
            <a:fillRect/>
          </a:stretch>
        </p:blipFill>
        <p:spPr bwMode="auto">
          <a:xfrm>
            <a:off x="2700338" y="4221163"/>
            <a:ext cx="3095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Prostokąt 13"/>
          <p:cNvSpPr>
            <a:spLocks noChangeArrowheads="1"/>
          </p:cNvSpPr>
          <p:nvPr/>
        </p:nvSpPr>
        <p:spPr bwMode="auto">
          <a:xfrm>
            <a:off x="5867400" y="5127625"/>
            <a:ext cx="3168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Wyremontowane pomieszczenia dla grupy żłobkowej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miejska Kamienna Góra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</p:spPr>
        <p:txBody>
          <a:bodyPr/>
          <a:lstStyle/>
          <a:p>
            <a:pPr>
              <a:defRPr/>
            </a:pPr>
            <a:fld id="{FB6CDC63-2DAD-4274-96A9-99724E168962}" type="slidenum">
              <a:rPr lang="pl-PL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8197" name="Rectangle 5"/>
          <p:cNvSpPr txBox="1">
            <a:spLocks/>
          </p:cNvSpPr>
          <p:nvPr/>
        </p:nvSpPr>
        <p:spPr bwMode="auto">
          <a:xfrm>
            <a:off x="250825" y="836613"/>
            <a:ext cx="5257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buFont typeface="Wingdings" pitchFamily="2" charset="2"/>
              <a:buChar char="Ø"/>
            </a:pPr>
            <a:r>
              <a:rPr lang="pl-PL" sz="1700" b="1">
                <a:solidFill>
                  <a:srgbClr val="000000"/>
                </a:solidFill>
                <a:latin typeface="Calibri" pitchFamily="34" charset="0"/>
              </a:rPr>
              <a:t>Budowa sieci wodociągowej oraz kanalizacyjnej w Kamiennej Górze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endParaRPr lang="pl-PL" sz="1700" b="1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pl-PL" sz="1700" b="1">
                <a:solidFill>
                  <a:srgbClr val="000000"/>
                </a:solidFill>
                <a:latin typeface="Calibri" pitchFamily="34" charset="0"/>
              </a:rPr>
              <a:t>Budowa sieci wodociągowej oraz kanalizacyjnej w Kamiennej Górze- ul. Różna</a:t>
            </a:r>
          </a:p>
          <a:p>
            <a:pPr marL="342900" indent="-342900" eaLnBrk="0" hangingPunct="0">
              <a:buFont typeface="Wingdings" pitchFamily="2" charset="2"/>
              <a:buChar char="Ø"/>
            </a:pPr>
            <a:endParaRPr lang="pl-PL" sz="1700" b="1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eaLnBrk="0" hangingPunct="0">
              <a:buFont typeface="Wingdings" pitchFamily="2" charset="2"/>
              <a:buChar char="Ø"/>
            </a:pPr>
            <a:r>
              <a:rPr lang="pl-PL" sz="1700" b="1">
                <a:solidFill>
                  <a:srgbClr val="000000"/>
                </a:solidFill>
                <a:latin typeface="Calibri" pitchFamily="34" charset="0"/>
              </a:rPr>
              <a:t>Budowa sieci wodociągowej oraz kanalizacyjnej w Kamiennej Górze- ul. Cegielniania</a:t>
            </a:r>
          </a:p>
        </p:txBody>
      </p:sp>
      <p:sp>
        <p:nvSpPr>
          <p:cNvPr id="9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pic>
        <p:nvPicPr>
          <p:cNvPr id="8199" name="Picture 2" descr="DSCN5140"/>
          <p:cNvPicPr>
            <a:picLocks noChangeAspect="1" noChangeArrowheads="1"/>
          </p:cNvPicPr>
          <p:nvPr/>
        </p:nvPicPr>
        <p:blipFill>
          <a:blip r:embed="rId4" cstate="print"/>
          <a:srcRect b="12643"/>
          <a:stretch>
            <a:fillRect/>
          </a:stretch>
        </p:blipFill>
        <p:spPr bwMode="auto">
          <a:xfrm>
            <a:off x="250825" y="3979863"/>
            <a:ext cx="381635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Prostokąt 10"/>
          <p:cNvSpPr>
            <a:spLocks noChangeArrowheads="1"/>
          </p:cNvSpPr>
          <p:nvPr/>
        </p:nvSpPr>
        <p:spPr bwMode="auto">
          <a:xfrm>
            <a:off x="6053138" y="1042988"/>
            <a:ext cx="243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b="1">
                <a:latin typeface="Calibri" pitchFamily="34" charset="0"/>
              </a:rPr>
              <a:t>Kwota dofinansowania:</a:t>
            </a:r>
            <a:endParaRPr lang="pl-PL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ctangle 5"/>
          <p:cNvSpPr txBox="1">
            <a:spLocks/>
          </p:cNvSpPr>
          <p:nvPr/>
        </p:nvSpPr>
        <p:spPr bwMode="auto">
          <a:xfrm>
            <a:off x="6588224" y="1268760"/>
            <a:ext cx="12961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</a:rPr>
              <a:t>124 530 zł</a:t>
            </a: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</a:rPr>
              <a:t>36 366 zł</a:t>
            </a: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C00000"/>
                </a:solidFill>
                <a:latin typeface="+mn-lt"/>
              </a:rPr>
              <a:t>47 733 zł</a:t>
            </a: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C00000"/>
              </a:solidFill>
              <a:latin typeface="+mn-lt"/>
            </a:endParaRPr>
          </a:p>
          <a:p>
            <a:pPr marL="342900" indent="-342900"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202" name="Picture 3" descr="IMG_0031"/>
          <p:cNvPicPr>
            <a:picLocks noChangeAspect="1" noChangeArrowheads="1"/>
          </p:cNvPicPr>
          <p:nvPr/>
        </p:nvPicPr>
        <p:blipFill>
          <a:blip r:embed="rId5" cstate="print"/>
          <a:srcRect t="1964" b="5449"/>
          <a:stretch>
            <a:fillRect/>
          </a:stretch>
        </p:blipFill>
        <p:spPr bwMode="auto">
          <a:xfrm>
            <a:off x="4643438" y="3952875"/>
            <a:ext cx="38893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Prostokąt 13"/>
          <p:cNvSpPr>
            <a:spLocks noChangeArrowheads="1"/>
          </p:cNvSpPr>
          <p:nvPr/>
        </p:nvSpPr>
        <p:spPr bwMode="auto">
          <a:xfrm>
            <a:off x="4572000" y="6400800"/>
            <a:ext cx="3816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Sieć wodociągowa i sieć kanalizacji sanitarnej – ulica Różana</a:t>
            </a:r>
          </a:p>
        </p:txBody>
      </p:sp>
      <p:sp>
        <p:nvSpPr>
          <p:cNvPr id="8204" name="Prostokąt 14"/>
          <p:cNvSpPr>
            <a:spLocks noChangeArrowheads="1"/>
          </p:cNvSpPr>
          <p:nvPr/>
        </p:nvSpPr>
        <p:spPr bwMode="auto">
          <a:xfrm>
            <a:off x="179388" y="6329363"/>
            <a:ext cx="4032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>
                <a:latin typeface="Calibri" pitchFamily="34" charset="0"/>
              </a:rPr>
              <a:t>Wbudowana sieć: wodociągowa i kanalizacji sanitarnej – ul. Cegielniana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970610" y="981889"/>
            <a:ext cx="1260153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C00000"/>
                </a:solidFill>
                <a:latin typeface="+mn-lt"/>
              </a:rPr>
              <a:t>Rok 2011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miejska Kamienna Góra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A3E0A-18E0-4D63-B76B-498D38E92CE6}" type="slidenum">
              <a:rPr lang="pl-PL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1907704" y="836712"/>
            <a:ext cx="7236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0000"/>
                </a:solidFill>
                <a:latin typeface="+mn-lt"/>
              </a:rPr>
              <a:t>Poprawa bazy edukacyjnej Przedszkola Publicznego nr 1 oraz Żłobka Miejskiego w Kamiennej Górze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000" b="1" dirty="0">
              <a:solidFill>
                <a:srgbClr val="000000"/>
              </a:solidFill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</a:rPr>
              <a:t>Kwota dofinansowania:</a:t>
            </a:r>
            <a:r>
              <a:rPr lang="pl-PL" sz="2200" b="1" dirty="0">
                <a:latin typeface="+mn-lt"/>
              </a:rPr>
              <a:t>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200 000 zł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50825" y="2282825"/>
            <a:ext cx="8424863" cy="438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W ramach inwestycji będą realizowane następujące prace</a:t>
            </a:r>
            <a:r>
              <a:rPr lang="pl-PL" b="1" dirty="0">
                <a:latin typeface="+mn-lt"/>
              </a:rPr>
              <a:t>:</a:t>
            </a:r>
            <a:endParaRPr lang="pl-PL" sz="1000" dirty="0">
              <a:latin typeface="+mn-lt"/>
            </a:endParaRP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przebudowa istniejącego ogrodzenia wokół szkoły</a:t>
            </a: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budowa placu zabaw wraz z monitoringiem</a:t>
            </a: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budowa instalacji oddymiania dróg ewakuacyjnych</a:t>
            </a: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budowa instalacji oświetlenia awaryjnego</a:t>
            </a: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wymiana zniszczonych podłóg, odnowienie ścian</a:t>
            </a: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wymiana wewnętrznej instalacji elektrycznej</a:t>
            </a:r>
          </a:p>
          <a:p>
            <a:pPr marL="628650" indent="-447675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wymiana balustrad i klatek schodowych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1521" y="1412776"/>
            <a:ext cx="1260152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C00000"/>
                </a:solidFill>
                <a:latin typeface="+mn-lt"/>
              </a:rPr>
              <a:t>Rok 2014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miejska Kamienna Góra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ymbol zastępczy zawartości 8" descr="tł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Obraz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5888"/>
            <a:ext cx="1425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E03DA-2D26-42AD-950A-F8F830ED14E0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8" name="Rectangle 5"/>
          <p:cNvSpPr txBox="1">
            <a:spLocks/>
          </p:cNvSpPr>
          <p:nvPr/>
        </p:nvSpPr>
        <p:spPr bwMode="auto">
          <a:xfrm>
            <a:off x="0" y="620713"/>
            <a:ext cx="19796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Dolnośląski Fundusz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Pomocy Rozwojowej</a:t>
            </a:r>
          </a:p>
        </p:txBody>
      </p:sp>
      <p:sp>
        <p:nvSpPr>
          <p:cNvPr id="9" name="Rectangle 5"/>
          <p:cNvSpPr txBox="1">
            <a:spLocks/>
          </p:cNvSpPr>
          <p:nvPr/>
        </p:nvSpPr>
        <p:spPr bwMode="auto">
          <a:xfrm>
            <a:off x="1907704" y="908720"/>
            <a:ext cx="72362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Przebudowa stołówki szkolnej w Zespole Szkół Publicznych w     Krzeszowie - gmina Kamienna Góra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000" b="1" dirty="0">
              <a:solidFill>
                <a:srgbClr val="000000"/>
              </a:solidFill>
              <a:latin typeface="+mn-lt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latin typeface="+mn-lt"/>
              </a:rPr>
              <a:t>Kwota dofinansowania:</a:t>
            </a:r>
            <a:r>
              <a:rPr lang="pl-PL" sz="2200" b="1" dirty="0">
                <a:latin typeface="+mn-lt"/>
              </a:rPr>
              <a:t> </a:t>
            </a:r>
            <a:r>
              <a:rPr lang="pl-PL" sz="2200" b="1" dirty="0">
                <a:solidFill>
                  <a:srgbClr val="C00000"/>
                </a:solidFill>
                <a:latin typeface="+mn-lt"/>
              </a:rPr>
              <a:t>100 000 zł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0825" y="2873375"/>
            <a:ext cx="8424863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W ramach realizacji inwestycji zostało wykonane</a:t>
            </a:r>
            <a:r>
              <a:rPr lang="pl-PL" dirty="0">
                <a:latin typeface="+mn-lt"/>
              </a:rPr>
              <a:t>:</a:t>
            </a:r>
          </a:p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000" dirty="0">
              <a:latin typeface="+mn-lt"/>
            </a:endParaRPr>
          </a:p>
          <a:p>
            <a:pPr marL="542925" indent="-3619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nowa instalacja sanitarna i wodna </a:t>
            </a:r>
            <a:r>
              <a:rPr lang="pl-PL" b="1" i="1" dirty="0">
                <a:latin typeface="+mn-lt"/>
              </a:rPr>
              <a:t>(zamontowano 4 zlewozmywaki i 13 baterii)</a:t>
            </a:r>
          </a:p>
          <a:p>
            <a:pPr marL="542925" indent="-3619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nowa instalacja centralnego ogrzewania </a:t>
            </a:r>
            <a:r>
              <a:rPr lang="pl-PL" b="1" i="1" dirty="0">
                <a:latin typeface="+mn-lt"/>
              </a:rPr>
              <a:t>(założono 14 zaworów termostatycznych) </a:t>
            </a:r>
          </a:p>
          <a:p>
            <a:pPr marL="542925" indent="-3619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nowa instalacja nawiewno-wywiewna </a:t>
            </a:r>
            <a:r>
              <a:rPr lang="pl-PL" b="1" i="1" dirty="0">
                <a:latin typeface="+mn-lt"/>
              </a:rPr>
              <a:t>(zamontowano 8 zespołów wywiewnych)</a:t>
            </a:r>
          </a:p>
          <a:p>
            <a:pPr marL="542925" indent="-3619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zamontowano 40 opraw oświetleniowych</a:t>
            </a:r>
          </a:p>
          <a:p>
            <a:pPr marL="542925" indent="-36195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+mn-lt"/>
              </a:rPr>
              <a:t>zamontowano nowy piec konwekcyjny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51521" y="2206025"/>
            <a:ext cx="1260152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C00000"/>
                </a:solidFill>
                <a:latin typeface="+mn-lt"/>
              </a:rPr>
              <a:t>Rok 2013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907704" y="260648"/>
            <a:ext cx="723629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0000"/>
                </a:solidFill>
                <a:latin typeface="+mn-lt"/>
              </a:rPr>
              <a:t>Gmina wiejska Kamienna Góra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685</Words>
  <Application>Microsoft Office PowerPoint</Application>
  <PresentationFormat>Pokaz na ekranie (4:3)</PresentationFormat>
  <Paragraphs>179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dkunysz</dc:creator>
  <cp:lastModifiedBy>Your User Name</cp:lastModifiedBy>
  <cp:revision>213</cp:revision>
  <dcterms:created xsi:type="dcterms:W3CDTF">2012-11-26T10:32:52Z</dcterms:created>
  <dcterms:modified xsi:type="dcterms:W3CDTF">2014-10-01T13:37:14Z</dcterms:modified>
</cp:coreProperties>
</file>